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57" r:id="rId4"/>
    <p:sldId id="263" r:id="rId5"/>
    <p:sldId id="264" r:id="rId6"/>
    <p:sldId id="265" r:id="rId7"/>
    <p:sldId id="258" r:id="rId8"/>
    <p:sldId id="259" r:id="rId9"/>
    <p:sldId id="266" r:id="rId10"/>
    <p:sldId id="270" r:id="rId11"/>
    <p:sldId id="267" r:id="rId12"/>
    <p:sldId id="268" r:id="rId13"/>
    <p:sldId id="269" r:id="rId14"/>
    <p:sldId id="260" r:id="rId15"/>
    <p:sldId id="273" r:id="rId16"/>
    <p:sldId id="274" r:id="rId17"/>
    <p:sldId id="271" r:id="rId18"/>
    <p:sldId id="261" r:id="rId19"/>
    <p:sldId id="276" r:id="rId20"/>
    <p:sldId id="272" r:id="rId21"/>
    <p:sldId id="277" r:id="rId22"/>
    <p:sldId id="278" r:id="rId23"/>
    <p:sldId id="279" r:id="rId24"/>
    <p:sldId id="275" r:id="rId25"/>
    <p:sldId id="280" r:id="rId26"/>
    <p:sldId id="281" r:id="rId2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7" d="100"/>
          <a:sy n="87" d="100"/>
        </p:scale>
        <p:origin x="52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01C98-7DB1-4BCD-B977-541953441C9B}" type="datetimeFigureOut">
              <a:rPr lang="ru-RU" smtClean="0"/>
              <a:t>03.03.2025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01F26-0251-4640-BCA1-85FDDEF45C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16342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01C98-7DB1-4BCD-B977-541953441C9B}" type="datetimeFigureOut">
              <a:rPr lang="ru-RU" smtClean="0"/>
              <a:t>03.03.2025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01F26-0251-4640-BCA1-85FDDEF45C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78489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01C98-7DB1-4BCD-B977-541953441C9B}" type="datetimeFigureOut">
              <a:rPr lang="ru-RU" smtClean="0"/>
              <a:t>03.03.2025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01F26-0251-4640-BCA1-85FDDEF45C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28007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01C98-7DB1-4BCD-B977-541953441C9B}" type="datetimeFigureOut">
              <a:rPr lang="ru-RU" smtClean="0"/>
              <a:t>03.03.2025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01F26-0251-4640-BCA1-85FDDEF45C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33642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01C98-7DB1-4BCD-B977-541953441C9B}" type="datetimeFigureOut">
              <a:rPr lang="ru-RU" smtClean="0"/>
              <a:t>03.03.2025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01F26-0251-4640-BCA1-85FDDEF45C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29458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01C98-7DB1-4BCD-B977-541953441C9B}" type="datetimeFigureOut">
              <a:rPr lang="ru-RU" smtClean="0"/>
              <a:t>03.03.2025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01F26-0251-4640-BCA1-85FDDEF45C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58757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01C98-7DB1-4BCD-B977-541953441C9B}" type="datetimeFigureOut">
              <a:rPr lang="ru-RU" smtClean="0"/>
              <a:t>03.03.2025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01F26-0251-4640-BCA1-85FDDEF45C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10411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01C98-7DB1-4BCD-B977-541953441C9B}" type="datetimeFigureOut">
              <a:rPr lang="ru-RU" smtClean="0"/>
              <a:t>03.03.2025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01F26-0251-4640-BCA1-85FDDEF45C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46722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01C98-7DB1-4BCD-B977-541953441C9B}" type="datetimeFigureOut">
              <a:rPr lang="ru-RU" smtClean="0"/>
              <a:t>03.03.2025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01F26-0251-4640-BCA1-85FDDEF45C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54542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01C98-7DB1-4BCD-B977-541953441C9B}" type="datetimeFigureOut">
              <a:rPr lang="ru-RU" smtClean="0"/>
              <a:t>03.03.2025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01F26-0251-4640-BCA1-85FDDEF45C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91397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01C98-7DB1-4BCD-B977-541953441C9B}" type="datetimeFigureOut">
              <a:rPr lang="ru-RU" smtClean="0"/>
              <a:t>03.03.2025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01F26-0251-4640-BCA1-85FDDEF45C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6076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401C98-7DB1-4BCD-B977-541953441C9B}" type="datetimeFigureOut">
              <a:rPr lang="ru-RU" smtClean="0"/>
              <a:t>03.03.2025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D01F26-0251-4640-BCA1-85FDDEF45C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485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s://learningapps.org/view12126767" TargetMode="Externa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0809" y="493521"/>
            <a:ext cx="4950381" cy="5870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6403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87596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8896" y="1508593"/>
            <a:ext cx="6834208" cy="3840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4214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416" y="2968669"/>
            <a:ext cx="5271797" cy="2963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859578" y="0"/>
            <a:ext cx="7623109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«Чебурашка»</a:t>
            </a:r>
          </a:p>
          <a:p>
            <a:pPr algn="ctr"/>
            <a:r>
              <a:rPr lang="ru-RU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Эдуард Успенский </a:t>
            </a:r>
            <a:endParaRPr lang="ru-RU" sz="6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2" name="Picture 4" descr="Picture background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346"/>
          <a:stretch/>
        </p:blipFill>
        <p:spPr bwMode="auto">
          <a:xfrm>
            <a:off x="7931021" y="2002360"/>
            <a:ext cx="3974840" cy="4554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5840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4722" t="3617" r="5160"/>
          <a:stretch/>
        </p:blipFill>
        <p:spPr>
          <a:xfrm>
            <a:off x="121297" y="5010538"/>
            <a:ext cx="2444621" cy="173549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782316" y="693514"/>
            <a:ext cx="7601047" cy="5940088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Приветствую вас, мои дорогие друзья!</a:t>
            </a:r>
          </a:p>
          <a:p>
            <a:pPr algn="ctr"/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Совсем недавно я был в школе у своего друга и они изучали одинаковые числа.</a:t>
            </a:r>
          </a:p>
          <a:p>
            <a:pPr algn="ctr"/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 я совсем не помню названия таких чисел.</a:t>
            </a:r>
          </a:p>
          <a:p>
            <a:pPr algn="ctr"/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Помогите мне </a:t>
            </a:r>
            <a:r>
              <a:rPr lang="ru-RU" sz="3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вспомнить </a:t>
            </a:r>
            <a:r>
              <a:rPr lang="ru-RU" sz="3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пожалуйста и 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узнать о таких числах</a:t>
            </a:r>
          </a:p>
          <a:p>
            <a:pPr algn="ctr"/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6670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637592" y="497648"/>
            <a:ext cx="10916816" cy="131331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rgbClr val="A18C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Тема: </a:t>
            </a:r>
            <a:r>
              <a:rPr lang="ru-RU" sz="4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«Четные и нечетные числа»</a:t>
            </a:r>
            <a:endParaRPr lang="ru-RU" sz="6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ятиугольник 5"/>
          <p:cNvSpPr/>
          <p:nvPr/>
        </p:nvSpPr>
        <p:spPr>
          <a:xfrm>
            <a:off x="1612231" y="2445006"/>
            <a:ext cx="3407471" cy="2156912"/>
          </a:xfrm>
          <a:prstGeom prst="homePlate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A18C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Шеврон 6"/>
          <p:cNvSpPr/>
          <p:nvPr/>
        </p:nvSpPr>
        <p:spPr>
          <a:xfrm>
            <a:off x="4394238" y="2445006"/>
            <a:ext cx="3993624" cy="2156912"/>
          </a:xfrm>
          <a:prstGeom prst="chevron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A18C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9" name="Шеврон 8"/>
          <p:cNvSpPr/>
          <p:nvPr/>
        </p:nvSpPr>
        <p:spPr>
          <a:xfrm>
            <a:off x="7625607" y="2415088"/>
            <a:ext cx="4047931" cy="2156912"/>
          </a:xfrm>
          <a:prstGeom prst="chevron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A18C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821268" y="3061419"/>
            <a:ext cx="21889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Узнать…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854053" y="3132680"/>
            <a:ext cx="27003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Научиться…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483777" y="3080700"/>
            <a:ext cx="12923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Цель:</a:t>
            </a:r>
          </a:p>
        </p:txBody>
      </p:sp>
    </p:spTree>
    <p:extLst>
      <p:ext uri="{BB962C8B-B14F-4D97-AF65-F5344CB8AC3E}">
        <p14:creationId xmlns:p14="http://schemas.microsoft.com/office/powerpoint/2010/main" val="1798109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0624" y="903577"/>
            <a:ext cx="2651760" cy="646331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Узнать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552944" y="903576"/>
            <a:ext cx="2084832" cy="646331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69264" y="3282696"/>
            <a:ext cx="2523744" cy="646331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чем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087368" y="2215134"/>
            <a:ext cx="2834640" cy="646331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отличие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745736" y="3813048"/>
            <a:ext cx="3438144" cy="646331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между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370832" y="812137"/>
            <a:ext cx="2039112" cy="646331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четными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092440" y="2779776"/>
            <a:ext cx="1865376" cy="646331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408176" y="4910328"/>
            <a:ext cx="3721608" cy="646331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нечетными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552944" y="5233493"/>
            <a:ext cx="2724912" cy="646331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числами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2514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2648" y="813816"/>
            <a:ext cx="2743200" cy="707886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Научиться 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12648" y="2662416"/>
            <a:ext cx="2706624" cy="707886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выполнять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794760" y="813816"/>
            <a:ext cx="4105656" cy="707886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математические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339328" y="905256"/>
            <a:ext cx="3127248" cy="707886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вычисления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750808" y="3218652"/>
            <a:ext cx="1691640" cy="707886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779008" y="2847969"/>
            <a:ext cx="2404872" cy="707886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четными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95928" y="1782306"/>
            <a:ext cx="1408176" cy="707886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49808" y="4672584"/>
            <a:ext cx="3172968" cy="707886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нечетными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010912" y="4773168"/>
            <a:ext cx="2432304" cy="707886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числами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4094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637592" y="497648"/>
            <a:ext cx="10916816" cy="131331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rgbClr val="A18C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Тема: </a:t>
            </a:r>
            <a:r>
              <a:rPr lang="ru-RU" sz="4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«Четные и нечетные числа»</a:t>
            </a:r>
            <a:endParaRPr lang="ru-RU" sz="6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ятиугольник 5"/>
          <p:cNvSpPr/>
          <p:nvPr/>
        </p:nvSpPr>
        <p:spPr>
          <a:xfrm>
            <a:off x="485192" y="2204776"/>
            <a:ext cx="3766768" cy="3071312"/>
          </a:xfrm>
          <a:prstGeom prst="homePlate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A18C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Шеврон 6"/>
          <p:cNvSpPr/>
          <p:nvPr/>
        </p:nvSpPr>
        <p:spPr>
          <a:xfrm>
            <a:off x="3040222" y="2204776"/>
            <a:ext cx="4213248" cy="3071312"/>
          </a:xfrm>
          <a:prstGeom prst="chevron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A18C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9" name="Шеврон 8"/>
          <p:cNvSpPr/>
          <p:nvPr/>
        </p:nvSpPr>
        <p:spPr>
          <a:xfrm>
            <a:off x="6013828" y="2204776"/>
            <a:ext cx="5370733" cy="3071312"/>
          </a:xfrm>
          <a:prstGeom prst="chevron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A18C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157694" y="2347849"/>
            <a:ext cx="21889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Узнать, в чем отличие между четными и нечетными числами 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123415" y="2778736"/>
            <a:ext cx="3885999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Научиться, выполнять </a:t>
            </a:r>
          </a:p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атематические</a:t>
            </a:r>
          </a:p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вычисления с четными </a:t>
            </a:r>
          </a:p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нечетными числами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100000" y="2415088"/>
            <a:ext cx="12923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Цель:</a:t>
            </a:r>
          </a:p>
        </p:txBody>
      </p:sp>
    </p:spTree>
    <p:extLst>
      <p:ext uri="{BB962C8B-B14F-4D97-AF65-F5344CB8AC3E}">
        <p14:creationId xmlns:p14="http://schemas.microsoft.com/office/powerpoint/2010/main" val="1495076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16437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/>
          <p:cNvGrpSpPr/>
          <p:nvPr/>
        </p:nvGrpSpPr>
        <p:grpSpPr>
          <a:xfrm>
            <a:off x="7475747" y="4809701"/>
            <a:ext cx="4246345" cy="1784530"/>
            <a:chOff x="7248506" y="5298232"/>
            <a:chExt cx="4246345" cy="1936277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4" name="Прямоугольник 3"/>
            <p:cNvSpPr/>
            <p:nvPr/>
          </p:nvSpPr>
          <p:spPr>
            <a:xfrm>
              <a:off x="7248506" y="5298232"/>
              <a:ext cx="4246345" cy="1936277"/>
            </a:xfrm>
            <a:prstGeom prst="rect">
              <a:avLst/>
            </a:prstGeom>
            <a:grpFill/>
            <a:ln w="19050">
              <a:solidFill>
                <a:srgbClr val="A18CB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7451127" y="5432806"/>
              <a:ext cx="3841101" cy="138662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Вспомнить</a:t>
              </a:r>
              <a:r>
                <a:rPr lang="ru-RU" sz="2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, как выполняются действия</a:t>
              </a:r>
            </a:p>
            <a:p>
              <a:pPr algn="ctr"/>
              <a:r>
                <a:rPr lang="ru-RU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с</a:t>
              </a:r>
              <a:r>
                <a:rPr lang="ru-RU" sz="2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ложения и вычитания </a:t>
              </a:r>
              <a:endParaRPr lang="ru-RU" sz="2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" name="Группа 1"/>
          <p:cNvGrpSpPr/>
          <p:nvPr/>
        </p:nvGrpSpPr>
        <p:grpSpPr>
          <a:xfrm>
            <a:off x="1053031" y="1567545"/>
            <a:ext cx="4082781" cy="1852664"/>
            <a:chOff x="6941975" y="2194323"/>
            <a:chExt cx="4082781" cy="2853080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6" name="Прямоугольник 5"/>
            <p:cNvSpPr/>
            <p:nvPr/>
          </p:nvSpPr>
          <p:spPr>
            <a:xfrm>
              <a:off x="6941975" y="2204855"/>
              <a:ext cx="4082781" cy="1479669"/>
            </a:xfrm>
            <a:prstGeom prst="rect">
              <a:avLst/>
            </a:prstGeom>
            <a:grpFill/>
            <a:ln w="19050">
              <a:solidFill>
                <a:srgbClr val="A18CB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941976" y="2194323"/>
              <a:ext cx="4082780" cy="285308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Научиться,</a:t>
              </a:r>
              <a:r>
                <a:rPr lang="ru-RU" sz="2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выполнять </a:t>
              </a:r>
            </a:p>
            <a:p>
              <a:pPr algn="ctr"/>
              <a:r>
                <a:rPr lang="ru-RU" sz="2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математические</a:t>
              </a:r>
            </a:p>
            <a:p>
              <a:pPr algn="ctr"/>
              <a:r>
                <a:rPr lang="ru-RU" sz="2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вычисления с четными </a:t>
              </a:r>
            </a:p>
            <a:p>
              <a:pPr algn="ctr"/>
              <a:r>
                <a:rPr lang="ru-RU" sz="2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и нечетными числами</a:t>
              </a:r>
            </a:p>
            <a:p>
              <a:pPr algn="ctr"/>
              <a:r>
                <a:rPr lang="ru-RU" sz="3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ru-RU" sz="3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4" name="Скругленный прямоугольник 13"/>
          <p:cNvSpPr/>
          <p:nvPr/>
        </p:nvSpPr>
        <p:spPr>
          <a:xfrm>
            <a:off x="1035697" y="214603"/>
            <a:ext cx="9989059" cy="1091681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rgbClr val="A18C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3247053" y="260092"/>
            <a:ext cx="60022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Лестница знаний</a:t>
            </a:r>
          </a:p>
        </p:txBody>
      </p:sp>
      <p:grpSp>
        <p:nvGrpSpPr>
          <p:cNvPr id="17" name="Группа 16"/>
          <p:cNvGrpSpPr/>
          <p:nvPr/>
        </p:nvGrpSpPr>
        <p:grpSpPr>
          <a:xfrm>
            <a:off x="5434447" y="2861196"/>
            <a:ext cx="4082600" cy="1624512"/>
            <a:chOff x="4566878" y="3749394"/>
            <a:chExt cx="4082600" cy="2225520"/>
          </a:xfrm>
        </p:grpSpPr>
        <p:sp>
          <p:nvSpPr>
            <p:cNvPr id="18" name="Прямоугольник 17"/>
            <p:cNvSpPr/>
            <p:nvPr/>
          </p:nvSpPr>
          <p:spPr>
            <a:xfrm>
              <a:off x="4566878" y="3749394"/>
              <a:ext cx="4082600" cy="222552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9050">
              <a:solidFill>
                <a:srgbClr val="A18CB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656524" y="3776007"/>
              <a:ext cx="3884644" cy="1439234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Узнать</a:t>
              </a:r>
              <a:r>
                <a:rPr lang="ru-RU" sz="2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, в чем отличие между четными и нечетными числами </a:t>
              </a:r>
              <a:endParaRPr lang="ru-RU" sz="2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602" y="3707057"/>
            <a:ext cx="4827597" cy="2712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252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1035697" y="214603"/>
            <a:ext cx="9989059" cy="1091681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rgbClr val="A18C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Лестница знаний</a:t>
            </a:r>
          </a:p>
        </p:txBody>
      </p:sp>
      <p:grpSp>
        <p:nvGrpSpPr>
          <p:cNvPr id="3" name="Группа 2"/>
          <p:cNvGrpSpPr/>
          <p:nvPr/>
        </p:nvGrpSpPr>
        <p:grpSpPr>
          <a:xfrm>
            <a:off x="377709" y="1587287"/>
            <a:ext cx="4118336" cy="1775142"/>
            <a:chOff x="7248506" y="5298232"/>
            <a:chExt cx="4246345" cy="1454482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7248506" y="5298232"/>
              <a:ext cx="4246345" cy="1454482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9050">
              <a:solidFill>
                <a:srgbClr val="A18CB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7451127" y="5432806"/>
              <a:ext cx="3841101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ru-RU" sz="3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4672154" y="2617447"/>
            <a:ext cx="3680591" cy="138499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Узнать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в чем отличие между четными и нечетными числами 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563718" y="4167459"/>
            <a:ext cx="4204168" cy="209288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Научиться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выполнять </a:t>
            </a:r>
          </a:p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математические</a:t>
            </a:r>
          </a:p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вычисления с четными </a:t>
            </a:r>
          </a:p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нечетными числами</a:t>
            </a:r>
          </a:p>
          <a:p>
            <a:pPr algn="ctr"/>
            <a:endParaRPr lang="ru-RU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601" y="3907682"/>
            <a:ext cx="4470553" cy="2512026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574222" y="1699042"/>
            <a:ext cx="3712531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Вспомнить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как выполняются действия</a:t>
            </a:r>
          </a:p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сложения и вычитания </a:t>
            </a:r>
          </a:p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9769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/>
          <p:cNvGrpSpPr/>
          <p:nvPr/>
        </p:nvGrpSpPr>
        <p:grpSpPr>
          <a:xfrm>
            <a:off x="2245294" y="5813991"/>
            <a:ext cx="6198910" cy="1035537"/>
            <a:chOff x="7248506" y="5298232"/>
            <a:chExt cx="4246345" cy="1454482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4" name="Прямоугольник 3"/>
            <p:cNvSpPr/>
            <p:nvPr/>
          </p:nvSpPr>
          <p:spPr>
            <a:xfrm>
              <a:off x="7248506" y="5298232"/>
              <a:ext cx="4246345" cy="1454482"/>
            </a:xfrm>
            <a:prstGeom prst="rect">
              <a:avLst/>
            </a:prstGeom>
            <a:grpFill/>
            <a:ln w="19050">
              <a:solidFill>
                <a:srgbClr val="A18CB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7451127" y="5432806"/>
              <a:ext cx="3841101" cy="778128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endParaRPr lang="ru-RU" sz="3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" name="Группа 1"/>
          <p:cNvGrpSpPr/>
          <p:nvPr/>
        </p:nvGrpSpPr>
        <p:grpSpPr>
          <a:xfrm>
            <a:off x="6961512" y="3443456"/>
            <a:ext cx="5158293" cy="1330315"/>
            <a:chOff x="6622427" y="3818318"/>
            <a:chExt cx="4966452" cy="1091681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6622427" y="3818318"/>
              <a:ext cx="4966452" cy="109168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9050">
              <a:solidFill>
                <a:srgbClr val="A18CB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693044" y="3820547"/>
              <a:ext cx="4895835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ru-RU" sz="3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4" name="Скругленный прямоугольник 13"/>
          <p:cNvSpPr/>
          <p:nvPr/>
        </p:nvSpPr>
        <p:spPr>
          <a:xfrm>
            <a:off x="1035697" y="214603"/>
            <a:ext cx="9989059" cy="1091681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rgbClr val="A18C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3247053" y="260092"/>
            <a:ext cx="60022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Лестница знаний</a:t>
            </a:r>
          </a:p>
        </p:txBody>
      </p:sp>
      <p:grpSp>
        <p:nvGrpSpPr>
          <p:cNvPr id="17" name="Группа 16"/>
          <p:cNvGrpSpPr/>
          <p:nvPr/>
        </p:nvGrpSpPr>
        <p:grpSpPr>
          <a:xfrm>
            <a:off x="4804691" y="4776113"/>
            <a:ext cx="5944174" cy="1035537"/>
            <a:chOff x="4548214" y="3749394"/>
            <a:chExt cx="4101264" cy="1503941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18" name="Прямоугольник 17"/>
            <p:cNvSpPr/>
            <p:nvPr/>
          </p:nvSpPr>
          <p:spPr>
            <a:xfrm>
              <a:off x="4548214" y="3749394"/>
              <a:ext cx="4101264" cy="1503941"/>
            </a:xfrm>
            <a:prstGeom prst="rect">
              <a:avLst/>
            </a:prstGeom>
            <a:grpFill/>
            <a:ln w="19050">
              <a:solidFill>
                <a:srgbClr val="A18CB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656524" y="3776006"/>
              <a:ext cx="3884644" cy="804588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endParaRPr lang="ru-RU" sz="3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5067" r="5919"/>
          <a:stretch/>
        </p:blipFill>
        <p:spPr>
          <a:xfrm>
            <a:off x="77803" y="4216400"/>
            <a:ext cx="2349917" cy="1484962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6865530" y="3500255"/>
            <a:ext cx="525427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Научиться,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выполнять математические</a:t>
            </a:r>
          </a:p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вычисления с четными </a:t>
            </a:r>
          </a:p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нечетными числами</a:t>
            </a:r>
          </a:p>
          <a:p>
            <a:pPr algn="ctr"/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549890" y="4796762"/>
            <a:ext cx="445378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Узнать,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чем отличие между</a:t>
            </a:r>
          </a:p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четными и нечетными числами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541085" y="5750869"/>
            <a:ext cx="5477499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Вспомнить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как выполняются действия</a:t>
            </a:r>
          </a:p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сложения и вычитания </a:t>
            </a:r>
          </a:p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185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156438" y="1547445"/>
            <a:ext cx="4730262" cy="4708981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2+2=</a:t>
            </a:r>
          </a:p>
          <a:p>
            <a:pPr algn="ctr"/>
            <a:r>
              <a:rPr lang="ru-RU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3+3=</a:t>
            </a:r>
          </a:p>
          <a:p>
            <a:pPr algn="ctr"/>
            <a:r>
              <a:rPr lang="ru-RU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4+4=</a:t>
            </a:r>
          </a:p>
          <a:p>
            <a:pPr algn="ctr"/>
            <a:r>
              <a:rPr lang="ru-RU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5+5=</a:t>
            </a:r>
          </a:p>
          <a:p>
            <a:pPr algn="ctr"/>
            <a:r>
              <a:rPr lang="ru-RU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2+3=</a:t>
            </a:r>
            <a:endParaRPr lang="ru-RU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339251" y="1672583"/>
            <a:ext cx="10462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286496" y="2606850"/>
            <a:ext cx="11517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09590" y="3666638"/>
            <a:ext cx="9759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409590" y="4602901"/>
            <a:ext cx="10374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646985" y="5477608"/>
            <a:ext cx="8264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?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26020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85848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0809" y="493521"/>
            <a:ext cx="4950381" cy="5870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9531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/>
          <p:cNvGrpSpPr/>
          <p:nvPr/>
        </p:nvGrpSpPr>
        <p:grpSpPr>
          <a:xfrm>
            <a:off x="2245294" y="5813991"/>
            <a:ext cx="6198910" cy="1035537"/>
            <a:chOff x="7248506" y="5298232"/>
            <a:chExt cx="4246345" cy="1454482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4" name="Прямоугольник 3"/>
            <p:cNvSpPr/>
            <p:nvPr/>
          </p:nvSpPr>
          <p:spPr>
            <a:xfrm>
              <a:off x="7248506" y="5298232"/>
              <a:ext cx="4246345" cy="1454482"/>
            </a:xfrm>
            <a:prstGeom prst="rect">
              <a:avLst/>
            </a:prstGeom>
            <a:grpFill/>
            <a:ln w="19050">
              <a:solidFill>
                <a:srgbClr val="A18CB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7451127" y="5432806"/>
              <a:ext cx="3841101" cy="778128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endParaRPr lang="ru-RU" sz="3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" name="Группа 1"/>
          <p:cNvGrpSpPr/>
          <p:nvPr/>
        </p:nvGrpSpPr>
        <p:grpSpPr>
          <a:xfrm>
            <a:off x="6961512" y="3443456"/>
            <a:ext cx="5158293" cy="1330315"/>
            <a:chOff x="6622427" y="3818318"/>
            <a:chExt cx="4966452" cy="1091681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6622427" y="3818318"/>
              <a:ext cx="4966452" cy="109168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9050">
              <a:solidFill>
                <a:srgbClr val="A18CB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693044" y="3820547"/>
              <a:ext cx="4895835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ru-RU" sz="3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4" name="Скругленный прямоугольник 13"/>
          <p:cNvSpPr/>
          <p:nvPr/>
        </p:nvSpPr>
        <p:spPr>
          <a:xfrm>
            <a:off x="1035697" y="214603"/>
            <a:ext cx="9989059" cy="1091681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rgbClr val="A18C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3247053" y="260092"/>
            <a:ext cx="60022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Лестница знаний</a:t>
            </a:r>
          </a:p>
        </p:txBody>
      </p:sp>
      <p:grpSp>
        <p:nvGrpSpPr>
          <p:cNvPr id="17" name="Группа 16"/>
          <p:cNvGrpSpPr/>
          <p:nvPr/>
        </p:nvGrpSpPr>
        <p:grpSpPr>
          <a:xfrm>
            <a:off x="4804691" y="4776113"/>
            <a:ext cx="5944174" cy="1035537"/>
            <a:chOff x="4548214" y="3749394"/>
            <a:chExt cx="4101264" cy="1503941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18" name="Прямоугольник 17"/>
            <p:cNvSpPr/>
            <p:nvPr/>
          </p:nvSpPr>
          <p:spPr>
            <a:xfrm>
              <a:off x="4548214" y="3749394"/>
              <a:ext cx="4101264" cy="1503941"/>
            </a:xfrm>
            <a:prstGeom prst="rect">
              <a:avLst/>
            </a:prstGeom>
            <a:grpFill/>
            <a:ln w="19050">
              <a:solidFill>
                <a:srgbClr val="A18CB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656524" y="3776006"/>
              <a:ext cx="3884644" cy="804588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endParaRPr lang="ru-RU" sz="3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5067" r="5919"/>
          <a:stretch/>
        </p:blipFill>
        <p:spPr>
          <a:xfrm>
            <a:off x="2082174" y="4064690"/>
            <a:ext cx="2349917" cy="1484962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6865530" y="3500255"/>
            <a:ext cx="525427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Научиться,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выполнять математические</a:t>
            </a:r>
          </a:p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вычисления с четными </a:t>
            </a:r>
          </a:p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нечетными числами</a:t>
            </a:r>
          </a:p>
          <a:p>
            <a:pPr algn="ctr"/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549890" y="4796762"/>
            <a:ext cx="445378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Узнать,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чем отличие между</a:t>
            </a:r>
          </a:p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четными и нечетными числами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541085" y="5750869"/>
            <a:ext cx="5477499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Вспомнить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как выполняются действия</a:t>
            </a:r>
          </a:p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сложения и вычитания </a:t>
            </a:r>
          </a:p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5985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3485" y="1291070"/>
            <a:ext cx="7064352" cy="524301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350726" y="378070"/>
            <a:ext cx="33498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Работаем по учебнику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7938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94169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/>
          <p:cNvGrpSpPr/>
          <p:nvPr/>
        </p:nvGrpSpPr>
        <p:grpSpPr>
          <a:xfrm>
            <a:off x="2245294" y="5813991"/>
            <a:ext cx="6198910" cy="1035537"/>
            <a:chOff x="7248506" y="5298232"/>
            <a:chExt cx="4246345" cy="1454482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4" name="Прямоугольник 3"/>
            <p:cNvSpPr/>
            <p:nvPr/>
          </p:nvSpPr>
          <p:spPr>
            <a:xfrm>
              <a:off x="7248506" y="5298232"/>
              <a:ext cx="4246345" cy="1454482"/>
            </a:xfrm>
            <a:prstGeom prst="rect">
              <a:avLst/>
            </a:prstGeom>
            <a:grpFill/>
            <a:ln w="19050">
              <a:solidFill>
                <a:srgbClr val="A18CB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7451127" y="5432806"/>
              <a:ext cx="3841101" cy="778128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endParaRPr lang="ru-RU" sz="3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" name="Группа 1"/>
          <p:cNvGrpSpPr/>
          <p:nvPr/>
        </p:nvGrpSpPr>
        <p:grpSpPr>
          <a:xfrm>
            <a:off x="6961512" y="3443456"/>
            <a:ext cx="5158293" cy="1330315"/>
            <a:chOff x="6622427" y="3818318"/>
            <a:chExt cx="4966452" cy="1091681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6622427" y="3818318"/>
              <a:ext cx="4966452" cy="109168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9050">
              <a:solidFill>
                <a:srgbClr val="A18CB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693044" y="3820547"/>
              <a:ext cx="4895835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ru-RU" sz="3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4" name="Скругленный прямоугольник 13"/>
          <p:cNvSpPr/>
          <p:nvPr/>
        </p:nvSpPr>
        <p:spPr>
          <a:xfrm>
            <a:off x="1035697" y="214603"/>
            <a:ext cx="9989059" cy="1091681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rgbClr val="A18C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3247053" y="260092"/>
            <a:ext cx="60022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Лестница знаний</a:t>
            </a:r>
          </a:p>
        </p:txBody>
      </p:sp>
      <p:grpSp>
        <p:nvGrpSpPr>
          <p:cNvPr id="17" name="Группа 16"/>
          <p:cNvGrpSpPr/>
          <p:nvPr/>
        </p:nvGrpSpPr>
        <p:grpSpPr>
          <a:xfrm>
            <a:off x="4804691" y="4776113"/>
            <a:ext cx="5944174" cy="1035537"/>
            <a:chOff x="4548214" y="3749394"/>
            <a:chExt cx="4101264" cy="1503941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18" name="Прямоугольник 17"/>
            <p:cNvSpPr/>
            <p:nvPr/>
          </p:nvSpPr>
          <p:spPr>
            <a:xfrm>
              <a:off x="4548214" y="3749394"/>
              <a:ext cx="4101264" cy="1503941"/>
            </a:xfrm>
            <a:prstGeom prst="rect">
              <a:avLst/>
            </a:prstGeom>
            <a:grpFill/>
            <a:ln w="19050">
              <a:solidFill>
                <a:srgbClr val="A18CB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656524" y="3776006"/>
              <a:ext cx="3884644" cy="804588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endParaRPr lang="ru-RU" sz="3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5067" r="5919"/>
          <a:stretch/>
        </p:blipFill>
        <p:spPr>
          <a:xfrm>
            <a:off x="4169789" y="3089934"/>
            <a:ext cx="2349917" cy="1484962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6865530" y="3500255"/>
            <a:ext cx="525427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Научиться,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выполнять математические</a:t>
            </a:r>
          </a:p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вычисления с четными </a:t>
            </a:r>
          </a:p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нечетными числами</a:t>
            </a:r>
          </a:p>
          <a:p>
            <a:pPr algn="ctr"/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549890" y="4796762"/>
            <a:ext cx="445378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Узнать,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чем отличие между</a:t>
            </a:r>
          </a:p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четными и нечетными числами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541085" y="5750869"/>
            <a:ext cx="5477499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Вспомнить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как выполняются действия</a:t>
            </a:r>
          </a:p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сложения и вычитания </a:t>
            </a:r>
          </a:p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4112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7760" y="1453310"/>
            <a:ext cx="7370156" cy="4141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8128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/>
          <p:cNvGrpSpPr/>
          <p:nvPr/>
        </p:nvGrpSpPr>
        <p:grpSpPr>
          <a:xfrm>
            <a:off x="2245294" y="5813991"/>
            <a:ext cx="6198910" cy="1035537"/>
            <a:chOff x="7248506" y="5298232"/>
            <a:chExt cx="4246345" cy="1454482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4" name="Прямоугольник 3"/>
            <p:cNvSpPr/>
            <p:nvPr/>
          </p:nvSpPr>
          <p:spPr>
            <a:xfrm>
              <a:off x="7248506" y="5298232"/>
              <a:ext cx="4246345" cy="1454482"/>
            </a:xfrm>
            <a:prstGeom prst="rect">
              <a:avLst/>
            </a:prstGeom>
            <a:grpFill/>
            <a:ln w="19050">
              <a:solidFill>
                <a:srgbClr val="A18CB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7451127" y="5432806"/>
              <a:ext cx="3841101" cy="778128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endParaRPr lang="ru-RU" sz="3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" name="Группа 1"/>
          <p:cNvGrpSpPr/>
          <p:nvPr/>
        </p:nvGrpSpPr>
        <p:grpSpPr>
          <a:xfrm>
            <a:off x="6961512" y="3443456"/>
            <a:ext cx="5158293" cy="1330315"/>
            <a:chOff x="6622427" y="3818318"/>
            <a:chExt cx="4966452" cy="1091681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6622427" y="3818318"/>
              <a:ext cx="4966452" cy="109168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9050">
              <a:solidFill>
                <a:srgbClr val="A18CB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693044" y="3820547"/>
              <a:ext cx="4895835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ru-RU" sz="3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4" name="Скругленный прямоугольник 13"/>
          <p:cNvSpPr/>
          <p:nvPr/>
        </p:nvSpPr>
        <p:spPr>
          <a:xfrm>
            <a:off x="1035697" y="214603"/>
            <a:ext cx="9989059" cy="1091681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rgbClr val="A18C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3247053" y="260092"/>
            <a:ext cx="60022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Лестница знаний</a:t>
            </a:r>
          </a:p>
        </p:txBody>
      </p:sp>
      <p:grpSp>
        <p:nvGrpSpPr>
          <p:cNvPr id="17" name="Группа 16"/>
          <p:cNvGrpSpPr/>
          <p:nvPr/>
        </p:nvGrpSpPr>
        <p:grpSpPr>
          <a:xfrm>
            <a:off x="4804691" y="4776113"/>
            <a:ext cx="5944174" cy="1035537"/>
            <a:chOff x="4548214" y="3749394"/>
            <a:chExt cx="4101264" cy="1503941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18" name="Прямоугольник 17"/>
            <p:cNvSpPr/>
            <p:nvPr/>
          </p:nvSpPr>
          <p:spPr>
            <a:xfrm>
              <a:off x="4548214" y="3749394"/>
              <a:ext cx="4101264" cy="1503941"/>
            </a:xfrm>
            <a:prstGeom prst="rect">
              <a:avLst/>
            </a:prstGeom>
            <a:grpFill/>
            <a:ln w="19050">
              <a:solidFill>
                <a:srgbClr val="A18CB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656524" y="3776006"/>
              <a:ext cx="3884644" cy="804588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endParaRPr lang="ru-RU" sz="3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5067" r="5919"/>
          <a:stretch/>
        </p:blipFill>
        <p:spPr>
          <a:xfrm>
            <a:off x="8148411" y="1679170"/>
            <a:ext cx="2349917" cy="1484962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6865530" y="3500255"/>
            <a:ext cx="525427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Научиться,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выполнять математические</a:t>
            </a:r>
          </a:p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вычисления с четными </a:t>
            </a:r>
          </a:p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нечетными числами</a:t>
            </a:r>
          </a:p>
          <a:p>
            <a:pPr algn="ctr"/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549890" y="4796762"/>
            <a:ext cx="445378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Узнать,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чем отличие между</a:t>
            </a:r>
          </a:p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четными и нечетными числами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541085" y="5750869"/>
            <a:ext cx="5477499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Вспомнить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как выполняются действия</a:t>
            </a:r>
          </a:p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сложения и вычитания </a:t>
            </a:r>
          </a:p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69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olorama CO568 Black черный фон бумажный 1,35х11 м – купить ...">
            <a:extLst>
              <a:ext uri="{FF2B5EF4-FFF2-40B4-BE49-F238E27FC236}">
                <a16:creationId xmlns:a16="http://schemas.microsoft.com/office/drawing/2014/main" id="{CB72FB31-F98E-A364-1B66-53275C849E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9356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637592" y="497648"/>
            <a:ext cx="10916816" cy="131331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rgbClr val="A18C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Тема: </a:t>
            </a:r>
            <a:r>
              <a:rPr lang="ru-RU" sz="4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«Четные и нечетные числа»</a:t>
            </a:r>
            <a:endParaRPr lang="ru-RU" sz="6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ятиугольник 5"/>
          <p:cNvSpPr/>
          <p:nvPr/>
        </p:nvSpPr>
        <p:spPr>
          <a:xfrm>
            <a:off x="485192" y="2204776"/>
            <a:ext cx="3766768" cy="3071312"/>
          </a:xfrm>
          <a:prstGeom prst="homePlate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A18C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Шеврон 6"/>
          <p:cNvSpPr/>
          <p:nvPr/>
        </p:nvSpPr>
        <p:spPr>
          <a:xfrm>
            <a:off x="3040222" y="2204776"/>
            <a:ext cx="4213248" cy="3071312"/>
          </a:xfrm>
          <a:prstGeom prst="chevron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A18C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9" name="Шеврон 8"/>
          <p:cNvSpPr/>
          <p:nvPr/>
        </p:nvSpPr>
        <p:spPr>
          <a:xfrm>
            <a:off x="6013828" y="2204776"/>
            <a:ext cx="5370733" cy="3071312"/>
          </a:xfrm>
          <a:prstGeom prst="chevron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A18C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157694" y="2347849"/>
            <a:ext cx="21889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Узнать, в чем отличие между четными и нечетными числами 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123415" y="2778736"/>
            <a:ext cx="3885999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Научиться, выполнять </a:t>
            </a:r>
          </a:p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атематические</a:t>
            </a:r>
          </a:p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вычисления с четными </a:t>
            </a:r>
          </a:p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нечетными числами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100000" y="2415088"/>
            <a:ext cx="12923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Цель:</a:t>
            </a:r>
          </a:p>
        </p:txBody>
      </p:sp>
    </p:spTree>
    <p:extLst>
      <p:ext uri="{BB962C8B-B14F-4D97-AF65-F5344CB8AC3E}">
        <p14:creationId xmlns:p14="http://schemas.microsoft.com/office/powerpoint/2010/main" val="2028752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Группа 14"/>
          <p:cNvGrpSpPr/>
          <p:nvPr/>
        </p:nvGrpSpPr>
        <p:grpSpPr>
          <a:xfrm>
            <a:off x="706410" y="2445331"/>
            <a:ext cx="11131029" cy="3664664"/>
            <a:chOff x="883691" y="1195029"/>
            <a:chExt cx="11131029" cy="3664664"/>
          </a:xfrm>
        </p:grpSpPr>
        <p:sp>
          <p:nvSpPr>
            <p:cNvPr id="2" name="Прямоугольник 1"/>
            <p:cNvSpPr/>
            <p:nvPr/>
          </p:nvSpPr>
          <p:spPr>
            <a:xfrm>
              <a:off x="891075" y="1195029"/>
              <a:ext cx="3317032" cy="145797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3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" name="Прямоугольник 2"/>
            <p:cNvSpPr/>
            <p:nvPr/>
          </p:nvSpPr>
          <p:spPr>
            <a:xfrm>
              <a:off x="883691" y="3401717"/>
              <a:ext cx="3317032" cy="145797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3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" name="Прямоугольник 3"/>
            <p:cNvSpPr/>
            <p:nvPr/>
          </p:nvSpPr>
          <p:spPr>
            <a:xfrm>
              <a:off x="4823926" y="3401717"/>
              <a:ext cx="3317032" cy="145797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3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" name="Прямоугольник 4"/>
            <p:cNvSpPr/>
            <p:nvPr/>
          </p:nvSpPr>
          <p:spPr>
            <a:xfrm>
              <a:off x="8697688" y="3401718"/>
              <a:ext cx="3317032" cy="145797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3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4823927" y="1195029"/>
              <a:ext cx="3317032" cy="145797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3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8604380" y="1195029"/>
              <a:ext cx="3317032" cy="145797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3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418544" y="1457620"/>
              <a:ext cx="2472322" cy="58477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Я узнал(а)</a:t>
              </a:r>
              <a:endParaRPr lang="ru-RU" sz="3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4823925" y="1222310"/>
              <a:ext cx="3317032" cy="58477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Я научился(</a:t>
              </a:r>
              <a:r>
                <a:rPr lang="ru-RU" sz="32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лась</a:t>
              </a:r>
              <a:r>
                <a:rPr lang="ru-RU" sz="3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  <a:endParaRPr lang="ru-RU" sz="3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8891610" y="1396481"/>
              <a:ext cx="2678349" cy="58477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Я запомнил(а)</a:t>
              </a:r>
              <a:endParaRPr lang="ru-RU" sz="3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518474" y="3589175"/>
              <a:ext cx="2150403" cy="1077218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Теперь я могу</a:t>
              </a:r>
              <a:endParaRPr lang="ru-RU" sz="3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5385753" y="3538865"/>
              <a:ext cx="2349133" cy="1077218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Было трудно</a:t>
              </a:r>
              <a:endParaRPr lang="ru-RU" sz="3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9109117" y="3428997"/>
              <a:ext cx="2565034" cy="1077218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Было интересно</a:t>
              </a:r>
              <a:endParaRPr lang="ru-RU" sz="3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3256384" y="242596"/>
            <a:ext cx="60275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Рефлексия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3688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9044" y="3616249"/>
            <a:ext cx="4124085" cy="231802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068147" y="1642188"/>
            <a:ext cx="6718041" cy="144655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Благодарю вас, друзья!</a:t>
            </a:r>
          </a:p>
          <a:p>
            <a:pPr algn="ctr"/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 новых встреч!</a:t>
            </a: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0724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379</Words>
  <Application>Microsoft Office PowerPoint</Application>
  <PresentationFormat>Широкоэкранный</PresentationFormat>
  <Paragraphs>119</Paragraphs>
  <Slides>26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31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Huawei</dc:creator>
  <cp:lastModifiedBy>Huawei</cp:lastModifiedBy>
  <cp:revision>9</cp:revision>
  <dcterms:created xsi:type="dcterms:W3CDTF">2025-03-03T15:42:25Z</dcterms:created>
  <dcterms:modified xsi:type="dcterms:W3CDTF">2025-03-03T16:40:22Z</dcterms:modified>
</cp:coreProperties>
</file>